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9" r:id="rId6"/>
    <p:sldId id="270" r:id="rId7"/>
  </p:sldIdLst>
  <p:sldSz cx="9144000" cy="6858000" type="screen4x3"/>
  <p:notesSz cx="7077075" cy="9363075"/>
  <p:embeddedFontLst>
    <p:embeddedFont>
      <p:font typeface="Lustria" panose="020B0604020202020204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BK3Zncx435IXfaZQaE37Wyg9R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14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 rot="5400000">
            <a:off x="2880519" y="319882"/>
            <a:ext cx="3382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 rot="5400000">
            <a:off x="5280819" y="2720182"/>
            <a:ext cx="4754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body" idx="1"/>
          </p:nvPr>
        </p:nvSpPr>
        <p:spPr>
          <a:xfrm rot="5400000">
            <a:off x="1089819" y="738981"/>
            <a:ext cx="47545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B84604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FA9C2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FA9C2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FA9C2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FA9C2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FA9C2"/>
              </a:buClr>
              <a:buSzPts val="2000"/>
              <a:buNone/>
              <a:defRPr>
                <a:solidFill>
                  <a:srgbClr val="8FA9C2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FA9C2"/>
              </a:buClr>
              <a:buSzPts val="2000"/>
              <a:buNone/>
              <a:defRPr>
                <a:solidFill>
                  <a:srgbClr val="8FA9C2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FA9C2"/>
              </a:buClr>
              <a:buSzPts val="2000"/>
              <a:buNone/>
              <a:defRPr>
                <a:solidFill>
                  <a:srgbClr val="8FA9C2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FA9C2"/>
              </a:buClr>
              <a:buSzPts val="2000"/>
              <a:buNone/>
              <a:defRPr>
                <a:solidFill>
                  <a:srgbClr val="8FA9C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FA9C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FA9C2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FA9C2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FA9C2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FA9C2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FA9C2"/>
              </a:buClr>
              <a:buSzPts val="1400"/>
              <a:buNone/>
              <a:defRPr sz="1400">
                <a:solidFill>
                  <a:srgbClr val="8FA9C2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FA9C2"/>
              </a:buClr>
              <a:buSzPts val="1400"/>
              <a:buNone/>
              <a:defRPr sz="1400">
                <a:solidFill>
                  <a:srgbClr val="8FA9C2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FA9C2"/>
              </a:buClr>
              <a:buSzPts val="1400"/>
              <a:buNone/>
              <a:defRPr sz="1400">
                <a:solidFill>
                  <a:srgbClr val="8FA9C2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FA9C2"/>
              </a:buClr>
              <a:buSzPts val="1400"/>
              <a:buNone/>
              <a:defRPr sz="1400">
                <a:solidFill>
                  <a:srgbClr val="8FA9C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/>
          <p:nvPr/>
        </p:nvSpPr>
        <p:spPr>
          <a:xfrm>
            <a:off x="457200" y="2133600"/>
            <a:ext cx="8229600" cy="304800"/>
          </a:xfrm>
          <a:prstGeom prst="rect">
            <a:avLst/>
          </a:prstGeom>
          <a:solidFill>
            <a:srgbClr val="B846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/>
          <p:nvPr/>
        </p:nvSpPr>
        <p:spPr>
          <a:xfrm>
            <a:off x="457200" y="4038600"/>
            <a:ext cx="8229600" cy="304800"/>
          </a:xfrm>
          <a:prstGeom prst="rect">
            <a:avLst/>
          </a:prstGeom>
          <a:solidFill>
            <a:srgbClr val="B846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8"/>
          <p:cNvSpPr txBox="1"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457200" y="1447800"/>
            <a:ext cx="3008313" cy="92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3575050" y="1447800"/>
            <a:ext cx="511175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2"/>
          </p:nvPr>
        </p:nvSpPr>
        <p:spPr>
          <a:xfrm>
            <a:off x="457200" y="2376621"/>
            <a:ext cx="3008313" cy="374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>
            <a:spLocks noGrp="1"/>
          </p:cNvSpPr>
          <p:nvPr>
            <p:ph type="pic" idx="2"/>
          </p:nvPr>
        </p:nvSpPr>
        <p:spPr>
          <a:xfrm>
            <a:off x="1792288" y="1295399"/>
            <a:ext cx="5486400" cy="343217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B84604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B84604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B8460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B8460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B8460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FA9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0" descr="TED-Masthead-Final.png"/>
          <p:cNvPicPr preferRelativeResize="0"/>
          <p:nvPr/>
        </p:nvPicPr>
        <p:blipFill rotWithShape="1">
          <a:blip r:embed="rId13">
            <a:alphaModFix/>
          </a:blip>
          <a:srcRect r="63725" b="23946"/>
          <a:stretch/>
        </p:blipFill>
        <p:spPr>
          <a:xfrm>
            <a:off x="304800" y="0"/>
            <a:ext cx="28194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0" descr="TED-Masthead-Final.png"/>
          <p:cNvPicPr preferRelativeResize="0"/>
          <p:nvPr/>
        </p:nvPicPr>
        <p:blipFill rotWithShape="1">
          <a:blip r:embed="rId13">
            <a:alphaModFix/>
          </a:blip>
          <a:srcRect l="55000" t="52525" b="27274"/>
          <a:stretch/>
        </p:blipFill>
        <p:spPr>
          <a:xfrm>
            <a:off x="4724400" y="76200"/>
            <a:ext cx="4114800" cy="381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/>
          <p:nvPr/>
        </p:nvSpPr>
        <p:spPr>
          <a:xfrm>
            <a:off x="685800" y="2057400"/>
            <a:ext cx="74676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9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9"/>
          <p:cNvSpPr/>
          <p:nvPr/>
        </p:nvSpPr>
        <p:spPr>
          <a:xfrm>
            <a:off x="457200" y="1401901"/>
            <a:ext cx="47244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Poor 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B8460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34A62"/>
                </a:solidFill>
                <a:latin typeface="Arial"/>
                <a:ea typeface="Arial"/>
                <a:cs typeface="Arial"/>
                <a:sym typeface="Arial"/>
              </a:rPr>
              <a:t>Victim of circumstances, therefore entitled to pity and sympathy. Will go to great lengths to share their suffering; talking and focusing non-stop on all that is wrong with their life and situation.</a:t>
            </a:r>
            <a:endParaRPr sz="2400" b="1">
              <a:solidFill>
                <a:srgbClr val="234A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B8460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B846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457200" y="3896886"/>
            <a:ext cx="8459524" cy="2046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460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34C66"/>
                </a:solidFill>
                <a:latin typeface="Arial"/>
                <a:ea typeface="Arial"/>
                <a:cs typeface="Arial"/>
                <a:sym typeface="Arial"/>
              </a:rPr>
              <a:t>Impact of behavior: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B846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Preoccupied with his own circumstances, which may be irritating to others.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Feels justified in their complaining and looks for others to join their “pity party.”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Loves the sympathy and pity they receive from others.  Irritated if they don’t get it.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>
              <a:solidFill>
                <a:srgbClr val="B846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2266950" y="6583363"/>
            <a:ext cx="47371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© 2014 -  David Emerald  - All Rights Reserved – www.powerofTED.com</a:t>
            </a:r>
            <a:endParaRPr/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1617" y="762000"/>
            <a:ext cx="2424183" cy="3626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685800" y="2057400"/>
            <a:ext cx="289560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10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10"/>
          <p:cNvSpPr/>
          <p:nvPr/>
        </p:nvSpPr>
        <p:spPr>
          <a:xfrm>
            <a:off x="457200" y="1430943"/>
            <a:ext cx="4572000" cy="253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Why Me?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34C66"/>
                </a:solidFill>
                <a:latin typeface="Calibri"/>
                <a:ea typeface="Calibri"/>
                <a:cs typeface="Calibri"/>
                <a:sym typeface="Calibri"/>
              </a:rPr>
              <a:t>Victim to life in general because others are luckier, smarter, prettier, healthier, etc.,</a:t>
            </a:r>
            <a:r>
              <a:rPr lang="en-US" sz="2000" b="1">
                <a:solidFill>
                  <a:srgbClr val="234C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rgbClr val="234C66"/>
                </a:solidFill>
                <a:latin typeface="Calibri"/>
                <a:ea typeface="Calibri"/>
                <a:cs typeface="Calibri"/>
                <a:sym typeface="Calibri"/>
              </a:rPr>
              <a:t>so therefore entitled to their anger, blame and judgmental attitude.</a:t>
            </a:r>
            <a:endParaRPr sz="2400" b="1">
              <a:solidFill>
                <a:srgbClr val="B846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457200" y="4350365"/>
            <a:ext cx="832485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34C66"/>
                </a:solidFill>
                <a:latin typeface="Calibri"/>
                <a:ea typeface="Calibri"/>
                <a:cs typeface="Calibri"/>
                <a:sym typeface="Calibri"/>
              </a:rPr>
              <a:t>Results of this behavior:</a:t>
            </a:r>
            <a:endParaRPr sz="2000" b="1">
              <a:solidFill>
                <a:srgbClr val="234C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B846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Often give up---“the quitter” --- because there’s no reason to work hard and dream.   Could also be named “the whiner.”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Often say, “It’s not my fault”  or  “Whatever”  or   “What did you expect?”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A constant and nagging sense of unfullfilment running in the back ground of their consciousness. </a:t>
            </a:r>
            <a:endParaRPr sz="1800" b="1">
              <a:solidFill>
                <a:srgbClr val="B8460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1">
              <a:solidFill>
                <a:srgbClr val="B8460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1">
              <a:solidFill>
                <a:srgbClr val="B846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2266950" y="6659563"/>
            <a:ext cx="46878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© 2013 -  David Emerald  - All Rights Reserved – www.powerofTED.com</a:t>
            </a:r>
            <a:endParaRPr/>
          </a:p>
        </p:txBody>
      </p:sp>
      <p:pic>
        <p:nvPicPr>
          <p:cNvPr id="174" name="Google Shape;174;p10" descr="Why.Does.It.Always.Rain.On.Me by Lordsiye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9800" y="669429"/>
            <a:ext cx="2743200" cy="3978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" name="Google Shape;179;p11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Google Shape;180;p11"/>
          <p:cNvSpPr/>
          <p:nvPr/>
        </p:nvSpPr>
        <p:spPr>
          <a:xfrm>
            <a:off x="457200" y="1400162"/>
            <a:ext cx="4572000" cy="259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Doormat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34C66"/>
                </a:solidFill>
                <a:latin typeface="Calibri"/>
                <a:ea typeface="Calibri"/>
                <a:cs typeface="Calibri"/>
                <a:sym typeface="Calibri"/>
              </a:rPr>
              <a:t>Victim</a:t>
            </a:r>
            <a:r>
              <a:rPr lang="en-US" sz="2000" b="1">
                <a:solidFill>
                  <a:srgbClr val="234A62"/>
                </a:solidFill>
                <a:latin typeface="Arial"/>
                <a:ea typeface="Arial"/>
                <a:cs typeface="Arial"/>
                <a:sym typeface="Arial"/>
              </a:rPr>
              <a:t> to being taken advantage of, pleasing everyone else.  Submits to authority and needs of others and therefore feels entitled to their approval and love.</a:t>
            </a:r>
            <a:endParaRPr sz="2000" b="1">
              <a:solidFill>
                <a:srgbClr val="234A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B846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457200" y="4350365"/>
            <a:ext cx="8324850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34C66"/>
                </a:solidFill>
                <a:latin typeface="Calibri"/>
                <a:ea typeface="Calibri"/>
                <a:cs typeface="Calibri"/>
                <a:sym typeface="Calibri"/>
              </a:rPr>
              <a:t>Results of this behavior:</a:t>
            </a:r>
            <a:endParaRPr sz="2000" b="1">
              <a:solidFill>
                <a:srgbClr val="234C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B846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Often overworked because they take on too many duties.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Can attract Persecutors who are willing and able to abuse them.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Very poor boundaries and feel it is their duty to do what everyone else wants.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Their feeling of being victimized and at the mercy of others distinguishes them from Rescuers who initiate being overly helpful.  (Victim identity is at the root of both.)</a:t>
            </a:r>
            <a:endParaRPr sz="1600" b="1">
              <a:solidFill>
                <a:srgbClr val="B846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2266950" y="6659563"/>
            <a:ext cx="46878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© 2014-  David Emerald  - All Rights Reserved – www.powerofTED.com</a:t>
            </a:r>
            <a:endParaRPr/>
          </a:p>
        </p:txBody>
      </p:sp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676400"/>
            <a:ext cx="388620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/>
          <p:nvPr/>
        </p:nvSpPr>
        <p:spPr>
          <a:xfrm>
            <a:off x="685800" y="2057400"/>
            <a:ext cx="746760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12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2"/>
          <p:cNvSpPr/>
          <p:nvPr/>
        </p:nvSpPr>
        <p:spPr>
          <a:xfrm>
            <a:off x="457200" y="1433157"/>
            <a:ext cx="4953000" cy="2000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Dummy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B8460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34A62"/>
                </a:solidFill>
                <a:latin typeface="Arial"/>
                <a:ea typeface="Arial"/>
                <a:cs typeface="Arial"/>
                <a:sym typeface="Arial"/>
              </a:rPr>
              <a:t>Victim to perceived lack of knowledge or intelligence and therefore entitled to being uninformed, helpless and blameless.</a:t>
            </a:r>
            <a:endParaRPr sz="2000" b="1">
              <a:solidFill>
                <a:srgbClr val="234C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2"/>
          <p:cNvSpPr/>
          <p:nvPr/>
        </p:nvSpPr>
        <p:spPr>
          <a:xfrm>
            <a:off x="457200" y="3810000"/>
            <a:ext cx="8459524" cy="216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34C66"/>
                </a:solidFill>
                <a:latin typeface="Arial"/>
                <a:ea typeface="Arial"/>
                <a:cs typeface="Arial"/>
                <a:sym typeface="Arial"/>
              </a:rPr>
              <a:t>Results of this behavior: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B8460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May not ask for help because they fear they won’t understand.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Often overwhelmed because they feel handicapped and helpless.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When receiving information or direction, their anxiety may be high because they have convinced themselves others won’t understand them. 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Feel anything they do will be wrong or ineffective.</a:t>
            </a:r>
            <a:endParaRPr/>
          </a:p>
        </p:txBody>
      </p:sp>
      <p:sp>
        <p:nvSpPr>
          <p:cNvPr id="192" name="Google Shape;192;p12"/>
          <p:cNvSpPr/>
          <p:nvPr/>
        </p:nvSpPr>
        <p:spPr>
          <a:xfrm>
            <a:off x="2266950" y="6583363"/>
            <a:ext cx="47371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© 2014 -  David Emerald  - All Rights Reserved – www.powerofTED.com</a:t>
            </a:r>
            <a:endParaRPr/>
          </a:p>
        </p:txBody>
      </p:sp>
      <p:pic>
        <p:nvPicPr>
          <p:cNvPr id="193" name="Google Shape;193;p12" descr="https://encrypted-tbn0.gstatic.com/images?q=tbn:ANd9GcRr_NFjSlmg0-i-o99aoqGHLzmBk7YTGx-eIcmFvVNu0zOrhqz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3116" y="838200"/>
            <a:ext cx="2713683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"/>
          <p:cNvSpPr/>
          <p:nvPr/>
        </p:nvSpPr>
        <p:spPr>
          <a:xfrm>
            <a:off x="685800" y="2057400"/>
            <a:ext cx="7467600" cy="204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14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14"/>
          <p:cNvSpPr/>
          <p:nvPr/>
        </p:nvSpPr>
        <p:spPr>
          <a:xfrm>
            <a:off x="457200" y="1350164"/>
            <a:ext cx="8458200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Chameleon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34A62"/>
                </a:solidFill>
                <a:latin typeface="Arial"/>
                <a:ea typeface="Arial"/>
                <a:cs typeface="Arial"/>
                <a:sym typeface="Arial"/>
              </a:rPr>
              <a:t>Victim to others influence and </a:t>
            </a:r>
            <a:endParaRPr sz="2000" b="1">
              <a:solidFill>
                <a:srgbClr val="234A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34A62"/>
                </a:solidFill>
                <a:latin typeface="Arial"/>
                <a:ea typeface="Arial"/>
                <a:cs typeface="Arial"/>
                <a:sym typeface="Arial"/>
              </a:rPr>
              <a:t>pressure, therefore entitled to not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34A62"/>
                </a:solidFill>
                <a:latin typeface="Arial"/>
                <a:ea typeface="Arial"/>
                <a:cs typeface="Arial"/>
                <a:sym typeface="Arial"/>
              </a:rPr>
              <a:t>having a choice about their </a:t>
            </a:r>
            <a:endParaRPr sz="2000" b="1">
              <a:solidFill>
                <a:srgbClr val="234A6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34A62"/>
                </a:solidFill>
                <a:latin typeface="Arial"/>
                <a:ea typeface="Arial"/>
                <a:cs typeface="Arial"/>
                <a:sym typeface="Arial"/>
              </a:rPr>
              <a:t>boundaries or what they want.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34C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34C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34C66"/>
                </a:solidFill>
                <a:latin typeface="Calibri"/>
                <a:ea typeface="Calibri"/>
                <a:cs typeface="Calibri"/>
                <a:sym typeface="Calibri"/>
              </a:rPr>
              <a:t>Results of behavior: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34C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Fear making mistakes and knowing what others want.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“Just tell me who you want me to be and what you want from me.”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May ask for constant direction from others.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Relinquishes their own creativity and sense of direction.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Submitting to the influence of others is about their “beingness” rather than their intelligence or knowledge.</a:t>
            </a:r>
            <a:endParaRPr sz="1800" b="1">
              <a:solidFill>
                <a:srgbClr val="234C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rgbClr val="234C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rgbClr val="234C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4"/>
          <p:cNvSpPr/>
          <p:nvPr/>
        </p:nvSpPr>
        <p:spPr>
          <a:xfrm>
            <a:off x="2266950" y="6532563"/>
            <a:ext cx="473719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© 2014 -  David Emerald  - All Rights Reserved – www.powerofTED.com</a:t>
            </a:r>
            <a:endParaRPr/>
          </a:p>
        </p:txBody>
      </p:sp>
      <p:pic>
        <p:nvPicPr>
          <p:cNvPr id="211" name="Google Shape;2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488663"/>
            <a:ext cx="3124200" cy="285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"/>
          <p:cNvSpPr/>
          <p:nvPr/>
        </p:nvSpPr>
        <p:spPr>
          <a:xfrm>
            <a:off x="685800" y="2057400"/>
            <a:ext cx="7467600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15"/>
          <p:cNvCxnSpPr/>
          <p:nvPr/>
        </p:nvCxnSpPr>
        <p:spPr>
          <a:xfrm>
            <a:off x="0" y="1219200"/>
            <a:ext cx="91440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8" name="Google Shape;218;p15"/>
          <p:cNvSpPr/>
          <p:nvPr/>
        </p:nvSpPr>
        <p:spPr>
          <a:xfrm>
            <a:off x="485692" y="1676400"/>
            <a:ext cx="48483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Scarcity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B8460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34A62"/>
                </a:solidFill>
                <a:latin typeface="Arial"/>
                <a:ea typeface="Arial"/>
                <a:cs typeface="Arial"/>
                <a:sym typeface="Arial"/>
              </a:rPr>
              <a:t>Victim to lack, deficiency and wanting therefore entitled to charity, special favors and rewards.</a:t>
            </a:r>
            <a:endParaRPr sz="105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846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/>
          <p:nvPr/>
        </p:nvSpPr>
        <p:spPr>
          <a:xfrm>
            <a:off x="518822" y="4267200"/>
            <a:ext cx="8170628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34C66"/>
                </a:solidFill>
                <a:latin typeface="Calibri"/>
                <a:ea typeface="Calibri"/>
                <a:cs typeface="Calibri"/>
                <a:sym typeface="Calibri"/>
              </a:rPr>
              <a:t>Results of behavior:</a:t>
            </a:r>
            <a:endParaRPr sz="1800">
              <a:solidFill>
                <a:srgbClr val="234C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35709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Blames others who are better off than they.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Not happy or grateful for what generosity they do receive.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Others feel victimized by their constant wanting and demanding behavior and attitude.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Not willing to work hard for to get ahead.  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B84604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B84604"/>
                </a:solidFill>
                <a:latin typeface="Calibri"/>
                <a:ea typeface="Calibri"/>
                <a:cs typeface="Calibri"/>
                <a:sym typeface="Calibri"/>
              </a:rPr>
              <a:t>Feeling of “entitlement” is strong.</a:t>
            </a:r>
            <a:endParaRPr sz="2000" b="1">
              <a:solidFill>
                <a:srgbClr val="B8460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B8460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5"/>
          <p:cNvSpPr/>
          <p:nvPr/>
        </p:nvSpPr>
        <p:spPr>
          <a:xfrm>
            <a:off x="2266950" y="6532563"/>
            <a:ext cx="4687888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© 2014-  David Emerald  - All Rights Reserved – www.powerofTED.com</a:t>
            </a:r>
            <a:endParaRPr/>
          </a:p>
        </p:txBody>
      </p:sp>
      <p:pic>
        <p:nvPicPr>
          <p:cNvPr id="221" name="Google Shape;2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1295400"/>
            <a:ext cx="2667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D2012">
  <a:themeElements>
    <a:clrScheme name="Custom 1">
      <a:dk1>
        <a:srgbClr val="FFFFFF"/>
      </a:dk1>
      <a:lt1>
        <a:srgbClr val="3C7DA7"/>
      </a:lt1>
      <a:dk2>
        <a:srgbClr val="FFFFFF"/>
      </a:dk2>
      <a:lt2>
        <a:srgbClr val="3C7DA7"/>
      </a:lt2>
      <a:accent1>
        <a:srgbClr val="933603"/>
      </a:accent1>
      <a:accent2>
        <a:srgbClr val="B84604"/>
      </a:accent2>
      <a:accent3>
        <a:srgbClr val="F8B56C"/>
      </a:accent3>
      <a:accent4>
        <a:srgbClr val="1D3E53"/>
      </a:accent4>
      <a:accent5>
        <a:srgbClr val="306688"/>
      </a:accent5>
      <a:accent6>
        <a:srgbClr val="4D94BF"/>
      </a:accent6>
      <a:hlink>
        <a:srgbClr val="B84604"/>
      </a:hlink>
      <a:folHlink>
        <a:srgbClr val="F8B5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On-screen Show (4:3)</PresentationFormat>
  <Paragraphs>87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Lustria</vt:lpstr>
      <vt:lpstr>Noto Sans Symbols</vt:lpstr>
      <vt:lpstr>Arial</vt:lpstr>
      <vt:lpstr>Calibri</vt:lpstr>
      <vt:lpstr>TED2012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Donna Zajonc</dc:creator>
  <cp:lastModifiedBy>Jeanne Newby</cp:lastModifiedBy>
  <cp:revision>1</cp:revision>
  <dcterms:created xsi:type="dcterms:W3CDTF">2012-01-19T01:59:07Z</dcterms:created>
  <dcterms:modified xsi:type="dcterms:W3CDTF">2024-11-18T14:48:18Z</dcterms:modified>
</cp:coreProperties>
</file>